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607" r:id="rId2"/>
    <p:sldId id="646" r:id="rId3"/>
    <p:sldId id="608" r:id="rId4"/>
    <p:sldId id="610" r:id="rId5"/>
    <p:sldId id="611" r:id="rId6"/>
    <p:sldId id="641" r:id="rId7"/>
    <p:sldId id="612" r:id="rId8"/>
    <p:sldId id="637" r:id="rId9"/>
    <p:sldId id="638" r:id="rId10"/>
    <p:sldId id="613" r:id="rId11"/>
    <p:sldId id="614" r:id="rId12"/>
    <p:sldId id="615" r:id="rId13"/>
    <p:sldId id="616" r:id="rId14"/>
    <p:sldId id="617" r:id="rId15"/>
    <p:sldId id="618" r:id="rId16"/>
    <p:sldId id="619" r:id="rId17"/>
    <p:sldId id="620" r:id="rId18"/>
    <p:sldId id="621" r:id="rId19"/>
    <p:sldId id="640" r:id="rId20"/>
    <p:sldId id="622" r:id="rId21"/>
    <p:sldId id="639" r:id="rId22"/>
    <p:sldId id="623" r:id="rId23"/>
    <p:sldId id="624" r:id="rId24"/>
    <p:sldId id="625" r:id="rId25"/>
    <p:sldId id="626" r:id="rId26"/>
    <p:sldId id="628" r:id="rId27"/>
    <p:sldId id="643" r:id="rId28"/>
    <p:sldId id="629" r:id="rId29"/>
    <p:sldId id="630" r:id="rId30"/>
    <p:sldId id="631" r:id="rId31"/>
    <p:sldId id="632" r:id="rId32"/>
    <p:sldId id="633" r:id="rId33"/>
    <p:sldId id="644" r:id="rId34"/>
    <p:sldId id="647" r:id="rId35"/>
    <p:sldId id="609" r:id="rId36"/>
    <p:sldId id="64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51111"/>
    <a:srgbClr val="EB1B1B"/>
    <a:srgbClr val="F62222"/>
    <a:srgbClr val="00FA00"/>
    <a:srgbClr val="17385F"/>
    <a:srgbClr val="BC2922"/>
    <a:srgbClr val="950F05"/>
    <a:srgbClr val="F85A5A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99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157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09</a:t>
            </a:r>
            <a:r>
              <a:rPr lang="zh-TW" altLang="en-US" dirty="0"/>
              <a:t>章　資料科學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4732D44-0CFB-F044-93F8-25FD13048CA1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D1307D4-0B3B-1B45-9A11-F4FEF3CBD3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資料儲存方式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19952A05-6D64-9841-8F75-D4869AE7F3A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386246"/>
            <a:ext cx="8153400" cy="28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82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常見的資料格式</a:t>
            </a:r>
            <a:r>
              <a:rPr kumimoji="1" lang="en-US" altLang="zh-TW" dirty="0"/>
              <a:t>CSV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 smtClean="0"/>
              <a:t>CSV</a:t>
            </a:r>
            <a:r>
              <a:rPr lang="zh-TW" altLang="en-US" dirty="0" smtClean="0"/>
              <a:t>（</a:t>
            </a:r>
            <a:r>
              <a:rPr lang="en" altLang="zh-TW" dirty="0" smtClean="0"/>
              <a:t>Comma-Separated </a:t>
            </a:r>
            <a:r>
              <a:rPr lang="en" altLang="zh-TW" dirty="0"/>
              <a:t>Value</a:t>
            </a:r>
            <a:r>
              <a:rPr lang="en-US" altLang="zh-TW" dirty="0"/>
              <a:t>,</a:t>
            </a:r>
            <a:r>
              <a:rPr lang="zh-TW" altLang="en-US" dirty="0"/>
              <a:t>逗號分隔</a:t>
            </a:r>
            <a:r>
              <a:rPr lang="zh-TW" altLang="en-US" dirty="0" smtClean="0"/>
              <a:t>值）格式</a:t>
            </a:r>
            <a:endParaRPr lang="zh-TW" altLang="en-US" dirty="0"/>
          </a:p>
          <a:p>
            <a:pPr lvl="1"/>
            <a:r>
              <a:rPr lang="zh-TW" altLang="en-US" dirty="0"/>
              <a:t>欄位之間是以逗號隔開，每筆資料之間以換行來分隔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E881E401-4831-3340-80F7-093F03C1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48" y="3733800"/>
            <a:ext cx="5638800" cy="27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42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常見的資料格式</a:t>
            </a:r>
            <a:r>
              <a:rPr kumimoji="1" lang="en-US" altLang="zh-TW" dirty="0"/>
              <a:t>CSV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稀疏：逗號多，難對齊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6721DF94-CECF-2B4A-BEEC-9AF5E6947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2" y="2244564"/>
            <a:ext cx="8269357" cy="24457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8855F8DE-7197-D146-909C-18302AA4A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23" y="4823262"/>
            <a:ext cx="4946650" cy="20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8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常見的資料格式</a:t>
            </a:r>
            <a:r>
              <a:rPr kumimoji="1" lang="en-US" altLang="zh-TW" dirty="0"/>
              <a:t>JSON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JSON</a:t>
            </a:r>
            <a:r>
              <a:rPr lang="zh-TW" altLang="en-US" dirty="0"/>
              <a:t>的儲存方式</a:t>
            </a:r>
            <a:r>
              <a:rPr lang="zh-TW" altLang="en-US" dirty="0" smtClean="0"/>
              <a:t>就是</a:t>
            </a:r>
            <a:r>
              <a:rPr lang="en-US" altLang="zh-TW" dirty="0" smtClean="0">
                <a:solidFill>
                  <a:srgbClr val="FF0000"/>
                </a:solidFill>
              </a:rPr>
              <a:t>{</a:t>
            </a:r>
            <a:r>
              <a:rPr lang="zh-TW" altLang="en-US" dirty="0">
                <a:solidFill>
                  <a:srgbClr val="FF0000"/>
                </a:solidFill>
              </a:rPr>
              <a:t>屬性</a:t>
            </a:r>
            <a:r>
              <a:rPr lang="en-US" altLang="zh-TW" dirty="0">
                <a:solidFill>
                  <a:srgbClr val="FF0000"/>
                </a:solidFill>
              </a:rPr>
              <a:t> : </a:t>
            </a:r>
            <a:r>
              <a:rPr lang="zh-TW" altLang="en-US" dirty="0">
                <a:solidFill>
                  <a:srgbClr val="FF0000"/>
                </a:solidFill>
              </a:rPr>
              <a:t>值</a:t>
            </a:r>
            <a:r>
              <a:rPr lang="en-US" altLang="zh-TW" dirty="0" smtClean="0">
                <a:solidFill>
                  <a:srgbClr val="FF0000"/>
                </a:solidFill>
              </a:rPr>
              <a:t>}</a:t>
            </a:r>
            <a:r>
              <a:rPr lang="zh-TW" altLang="en-US" dirty="0" smtClean="0"/>
              <a:t>，</a:t>
            </a:r>
            <a:r>
              <a:rPr lang="zh-TW" altLang="en-US" dirty="0"/>
              <a:t>以大括號將一組資料包起來</a:t>
            </a:r>
            <a:endParaRPr lang="en-US" altLang="zh-TW" dirty="0"/>
          </a:p>
          <a:p>
            <a:pPr lvl="1"/>
            <a:r>
              <a:rPr lang="zh-TW" altLang="en-US" dirty="0"/>
              <a:t>字串需用雙引號“</a:t>
            </a:r>
            <a:r>
              <a:rPr lang="en-US" altLang="zh-TW" dirty="0"/>
              <a:t> </a:t>
            </a:r>
            <a:r>
              <a:rPr lang="zh-TW" altLang="en-US" dirty="0"/>
              <a:t>標註，數字則不用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FE80A59-51AC-A74C-A164-AB10388D7F71}"/>
              </a:ext>
            </a:extLst>
          </p:cNvPr>
          <p:cNvSpPr/>
          <p:nvPr/>
        </p:nvSpPr>
        <p:spPr>
          <a:xfrm>
            <a:off x="5867400" y="744851"/>
            <a:ext cx="3148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latin typeface="Times" pitchFamily="2" charset="0"/>
              </a:rPr>
              <a:t>JSON</a:t>
            </a:r>
            <a:r>
              <a:rPr lang="zh-TW" altLang="en-US" dirty="0">
                <a:latin typeface="Helvetica" pitchFamily="2" charset="0"/>
              </a:rPr>
              <a:t>格式的「屬性」可視為資料表的「欄位」。</a:t>
            </a:r>
            <a:endParaRPr lang="zh-TW" altLang="en-US" dirty="0">
              <a:effectLst/>
              <a:latin typeface="Helvetica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3502392-CFDE-3B48-9FC4-AC5068B5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5949396"/>
            <a:ext cx="6117441" cy="5222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9E8DCBC6-E235-6C46-8827-7CCF95DF5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8" y="3178782"/>
            <a:ext cx="8269357" cy="2445712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="" xmlns:a16="http://schemas.microsoft.com/office/drawing/2014/main" id="{A166A32B-2E8C-8243-8B19-1EE9376BAB2B}"/>
              </a:ext>
            </a:extLst>
          </p:cNvPr>
          <p:cNvSpPr/>
          <p:nvPr/>
        </p:nvSpPr>
        <p:spPr>
          <a:xfrm>
            <a:off x="515006" y="5081570"/>
            <a:ext cx="8077200" cy="367602"/>
          </a:xfrm>
          <a:prstGeom prst="roundRect">
            <a:avLst/>
          </a:prstGeom>
          <a:noFill/>
          <a:ln>
            <a:solidFill>
              <a:srgbClr val="E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5855C70E-3D71-0F47-B49D-71B346D9D059}"/>
              </a:ext>
            </a:extLst>
          </p:cNvPr>
          <p:cNvCxnSpPr>
            <a:cxnSpLocks/>
          </p:cNvCxnSpPr>
          <p:nvPr/>
        </p:nvCxnSpPr>
        <p:spPr>
          <a:xfrm flipH="1" flipV="1">
            <a:off x="2022520" y="5407020"/>
            <a:ext cx="1254080" cy="679756"/>
          </a:xfrm>
          <a:prstGeom prst="straightConnector1">
            <a:avLst/>
          </a:prstGeom>
          <a:ln w="22225">
            <a:solidFill>
              <a:srgbClr val="F5111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="" xmlns:a16="http://schemas.microsoft.com/office/drawing/2014/main" id="{24B9E89C-DACB-BF48-BCAD-096E686ADC08}"/>
              </a:ext>
            </a:extLst>
          </p:cNvPr>
          <p:cNvCxnSpPr>
            <a:cxnSpLocks/>
          </p:cNvCxnSpPr>
          <p:nvPr/>
        </p:nvCxnSpPr>
        <p:spPr>
          <a:xfrm flipH="1" flipV="1">
            <a:off x="1028700" y="5410200"/>
            <a:ext cx="800100" cy="676576"/>
          </a:xfrm>
          <a:prstGeom prst="straightConnector1">
            <a:avLst/>
          </a:prstGeom>
          <a:ln w="22225">
            <a:solidFill>
              <a:srgbClr val="F5111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EE126628-D56F-0A4F-B519-6D838B2AF14B}"/>
              </a:ext>
            </a:extLst>
          </p:cNvPr>
          <p:cNvCxnSpPr>
            <a:cxnSpLocks/>
          </p:cNvCxnSpPr>
          <p:nvPr/>
        </p:nvCxnSpPr>
        <p:spPr>
          <a:xfrm flipH="1" flipV="1">
            <a:off x="3040499" y="5410200"/>
            <a:ext cx="1836301" cy="676576"/>
          </a:xfrm>
          <a:prstGeom prst="straightConnector1">
            <a:avLst/>
          </a:prstGeom>
          <a:ln w="22225">
            <a:solidFill>
              <a:srgbClr val="F5111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="" xmlns:a16="http://schemas.microsoft.com/office/drawing/2014/main" id="{7DBD0D4F-CA64-C243-9849-34F7A1EBADD1}"/>
              </a:ext>
            </a:extLst>
          </p:cNvPr>
          <p:cNvCxnSpPr>
            <a:cxnSpLocks/>
          </p:cNvCxnSpPr>
          <p:nvPr/>
        </p:nvCxnSpPr>
        <p:spPr>
          <a:xfrm flipH="1" flipV="1">
            <a:off x="4053283" y="5417487"/>
            <a:ext cx="2423717" cy="669289"/>
          </a:xfrm>
          <a:prstGeom prst="straightConnector1">
            <a:avLst/>
          </a:prstGeom>
          <a:ln w="22225">
            <a:solidFill>
              <a:srgbClr val="F5111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161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開放資料平台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4A723ADD-5CFF-3F4E-835D-2076B90FF9B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6800" y="1447800"/>
            <a:ext cx="7172166" cy="51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1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9-2 </a:t>
            </a:r>
            <a:r>
              <a:rPr kumimoji="1" lang="zh-TW" altLang="en-US" dirty="0"/>
              <a:t>巨量資料的概念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巨量資料</a:t>
            </a:r>
            <a:r>
              <a:rPr lang="zh-TW" altLang="en-US" dirty="0"/>
              <a:t>（</a:t>
            </a:r>
            <a:r>
              <a:rPr lang="en" altLang="zh-TW" dirty="0"/>
              <a:t>Big Data</a:t>
            </a:r>
            <a:r>
              <a:rPr lang="zh-TW" altLang="en" dirty="0"/>
              <a:t>）</a:t>
            </a:r>
            <a:r>
              <a:rPr lang="zh-TW" altLang="en-US" dirty="0"/>
              <a:t>又稱為</a:t>
            </a:r>
            <a:r>
              <a:rPr lang="zh-TW" altLang="en-US" dirty="0">
                <a:solidFill>
                  <a:srgbClr val="FF0000"/>
                </a:solidFill>
              </a:rPr>
              <a:t>大數據</a:t>
            </a:r>
            <a:r>
              <a:rPr lang="zh-TW" altLang="en-US" dirty="0"/>
              <a:t>：超過傳統硬體設備和軟體工具所能負荷的資料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345C3CD-E89B-3B43-A4D4-1ECCC3DF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371728"/>
            <a:ext cx="8153400" cy="28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3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物聯網與巨量資料的關係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B86E1CB1-FA63-3B43-B8D5-F6E99EFE6C2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63942" y="1412875"/>
            <a:ext cx="705106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網路行為產生巨量資料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使用搜尋引擎</a:t>
            </a:r>
            <a:r>
              <a:rPr lang="en" altLang="zh-TW" dirty="0"/>
              <a:t>Google</a:t>
            </a:r>
            <a:r>
              <a:rPr lang="zh-TW" altLang="en" dirty="0"/>
              <a:t>、</a:t>
            </a:r>
            <a:r>
              <a:rPr lang="zh-TW" altLang="en-US" dirty="0"/>
              <a:t>社群平台</a:t>
            </a:r>
            <a:r>
              <a:rPr lang="en" altLang="zh-TW" dirty="0"/>
              <a:t>Facebook</a:t>
            </a:r>
            <a:r>
              <a:rPr lang="zh-TW" altLang="en" dirty="0"/>
              <a:t>、</a:t>
            </a:r>
            <a:r>
              <a:rPr lang="zh-TW" altLang="en-US" dirty="0"/>
              <a:t>通訊軟體和購物平台</a:t>
            </a:r>
            <a:r>
              <a:rPr lang="en" altLang="zh-TW" dirty="0"/>
              <a:t>Amazon</a:t>
            </a:r>
            <a:r>
              <a:rPr lang="zh-TW" altLang="en-US" dirty="0"/>
              <a:t>等，都會留下大量的紀錄，這些紀錄就成為巨量的資料。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96CD8A37-1B2B-164D-A277-B88A5621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55108"/>
            <a:ext cx="3657600" cy="36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1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巨量資料處理及分析實例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各大</a:t>
            </a:r>
            <a:r>
              <a:rPr lang="zh-TW" altLang="en-US" dirty="0" smtClean="0"/>
              <a:t>企業</a:t>
            </a:r>
            <a:r>
              <a:rPr lang="zh-TW" altLang="en-US" dirty="0"/>
              <a:t>（</a:t>
            </a:r>
            <a:r>
              <a:rPr lang="zh-TW" altLang="en-US" dirty="0" smtClean="0"/>
              <a:t>如</a:t>
            </a:r>
            <a:r>
              <a:rPr lang="en" altLang="zh-TW" dirty="0"/>
              <a:t>Facebook</a:t>
            </a:r>
            <a:r>
              <a:rPr lang="zh-TW" altLang="en" dirty="0"/>
              <a:t>、</a:t>
            </a:r>
            <a:r>
              <a:rPr lang="en" altLang="zh-TW" dirty="0" smtClean="0"/>
              <a:t>Google</a:t>
            </a:r>
            <a:r>
              <a:rPr lang="zh-TW" altLang="en-US" dirty="0" smtClean="0"/>
              <a:t>）善</a:t>
            </a:r>
            <a:r>
              <a:rPr lang="zh-TW" altLang="en-US" dirty="0"/>
              <a:t>用及分析顧客的行為紀錄，進而行銷、投放廣告，為企業創造更多效益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534978F-57C3-EE41-959D-4CE566DA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48" y="3124200"/>
            <a:ext cx="5943600" cy="32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53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B3407A7-9CF8-4A4C-919A-6C078475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巨量資料處理及分析實例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DF6D20C1-9FC7-0C4C-A083-C56C50910E4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94446"/>
            <a:ext cx="8153400" cy="34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7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1751741-025C-CB4F-A7E5-38C06806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</a:t>
            </a:r>
            <a:r>
              <a:rPr kumimoji="1" lang="en-US" altLang="zh-TW" dirty="0"/>
              <a:t>9</a:t>
            </a:r>
            <a:r>
              <a:rPr kumimoji="1" lang="zh-TW" altLang="en-US" dirty="0"/>
              <a:t>章　資料科學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C4742A81-3002-0141-A339-901EF062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301734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ACA3F5C0-8B8B-114D-A7F7-D76B9B9CD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1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0C68B9E6-0B8B-3846-99F8-980E4A1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054334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7E657EF3-4476-6B44-AA92-7A749162C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099247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2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72B9AF3A-63CD-C540-8ACF-BD3A2A2AB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526123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="" xmlns:a16="http://schemas.microsoft.com/office/drawing/2014/main" id="{434D79CF-0689-4C46-B63A-F9B6397F9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592" y="3714526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4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8075DBB9-2A33-2A47-A39B-81DB6F5E4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51" y="12954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巨量資料的分析實例</a:t>
            </a:r>
            <a:r>
              <a:rPr lang="en-US" altLang="zh-TW" dirty="0"/>
              <a:t>-</a:t>
            </a:r>
            <a:r>
              <a:rPr lang="zh-CN" altLang="en-US" dirty="0"/>
              <a:t>推薦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D96BB2F7-2C95-2744-B264-5AD8B0E15BD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23634" y="1412875"/>
            <a:ext cx="733168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8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巨量資料的分析實例</a:t>
            </a:r>
            <a:r>
              <a:rPr lang="en-US" altLang="zh-TW" dirty="0"/>
              <a:t>-</a:t>
            </a:r>
            <a:r>
              <a:rPr lang="zh-CN" altLang="en-US" dirty="0"/>
              <a:t>推薦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D875E4DA-38D2-B04F-9C70-9B0741A086B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68496" y="1412875"/>
            <a:ext cx="564195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9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="" xmlns:a16="http://schemas.microsoft.com/office/drawing/2014/main" id="{D5D205CD-27A8-5441-88DF-85BEF5475E1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37106" y="2276795"/>
            <a:ext cx="4818576" cy="305807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巨量資料的挑戰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E2FD8D9-0ED5-364A-9EE8-C457731CEF0F}"/>
              </a:ext>
            </a:extLst>
          </p:cNvPr>
          <p:cNvSpPr/>
          <p:nvPr/>
        </p:nvSpPr>
        <p:spPr>
          <a:xfrm>
            <a:off x="737927" y="1549685"/>
            <a:ext cx="2701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更有效率的演算法：</a:t>
            </a:r>
            <a:endParaRPr lang="en-US" altLang="zh-TW" dirty="0">
              <a:solidFill>
                <a:srgbClr val="0432FF"/>
              </a:solidFill>
              <a:latin typeface="Helvetica" pitchFamily="2" charset="0"/>
            </a:endParaRPr>
          </a:p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如機器學習與深度</a:t>
            </a:r>
            <a:r>
              <a:rPr lang="zh-TW" altLang="en-US" dirty="0" smtClean="0">
                <a:solidFill>
                  <a:srgbClr val="0432FF"/>
                </a:solidFill>
                <a:latin typeface="Helvetica" pitchFamily="2" charset="0"/>
              </a:rPr>
              <a:t>學習</a:t>
            </a:r>
            <a:endParaRPr lang="zh-TW" altLang="en-US" dirty="0">
              <a:solidFill>
                <a:srgbClr val="0432FF"/>
              </a:solidFill>
              <a:effectLst/>
              <a:latin typeface="Helvetica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A2BF12C-1CB9-9648-8CC5-7D750BF3D8D8}"/>
              </a:ext>
            </a:extLst>
          </p:cNvPr>
          <p:cNvSpPr/>
          <p:nvPr/>
        </p:nvSpPr>
        <p:spPr>
          <a:xfrm>
            <a:off x="152400" y="4681448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巨量資料的</a:t>
            </a:r>
            <a:r>
              <a:rPr lang="en-US" altLang="zh-TW" dirty="0">
                <a:solidFill>
                  <a:srgbClr val="0432FF"/>
                </a:solidFill>
                <a:latin typeface="Times" pitchFamily="2" charset="0"/>
              </a:rPr>
              <a:t>3</a:t>
            </a:r>
            <a:r>
              <a:rPr lang="en" altLang="zh-TW" dirty="0">
                <a:solidFill>
                  <a:srgbClr val="0432FF"/>
                </a:solidFill>
                <a:latin typeface="Times" pitchFamily="2" charset="0"/>
              </a:rPr>
              <a:t>V</a:t>
            </a:r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特性</a:t>
            </a:r>
            <a:r>
              <a:rPr lang="zh-TW" altLang="en-US" dirty="0">
                <a:latin typeface="Helvetica" pitchFamily="2" charset="0"/>
              </a:rPr>
              <a:t>：</a:t>
            </a:r>
            <a:endParaRPr lang="en-US" altLang="zh-TW" dirty="0">
              <a:latin typeface="Helvetica" pitchFamily="2" charset="0"/>
            </a:endParaRPr>
          </a:p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難以直接梳理出實用性高的知識</a:t>
            </a:r>
            <a:endParaRPr lang="zh-TW" altLang="en-US" dirty="0">
              <a:solidFill>
                <a:srgbClr val="0432FF"/>
              </a:solidFill>
              <a:effectLst/>
              <a:latin typeface="Helvetica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7948A44B-8027-3549-991F-B981F26A688B}"/>
              </a:ext>
            </a:extLst>
          </p:cNvPr>
          <p:cNvSpPr/>
          <p:nvPr/>
        </p:nvSpPr>
        <p:spPr>
          <a:xfrm>
            <a:off x="7155682" y="3763413"/>
            <a:ext cx="18318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企業注意資料取得的合法性與運用資料的正當性</a:t>
            </a:r>
            <a:endParaRPr lang="en-US" altLang="zh-TW" dirty="0">
              <a:solidFill>
                <a:srgbClr val="0432FF"/>
              </a:solidFill>
              <a:latin typeface="Helvetica" pitchFamily="2" charset="0"/>
            </a:endParaRPr>
          </a:p>
          <a:p>
            <a:endParaRPr lang="en-US" altLang="zh-TW" dirty="0">
              <a:solidFill>
                <a:srgbClr val="0432FF"/>
              </a:solidFill>
              <a:latin typeface="Helvetica" pitchFamily="2" charset="0"/>
            </a:endParaRPr>
          </a:p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身為使用者的我們，也需時刻注意與保護個人的隱私</a:t>
            </a:r>
            <a:endParaRPr lang="zh-TW" altLang="en-US" dirty="0">
              <a:solidFill>
                <a:srgbClr val="0432FF"/>
              </a:solidFill>
              <a:effectLst/>
              <a:latin typeface="Helvetica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3F4A1A4D-BC81-C541-8A9B-DE998597F828}"/>
              </a:ext>
            </a:extLst>
          </p:cNvPr>
          <p:cNvSpPr/>
          <p:nvPr/>
        </p:nvSpPr>
        <p:spPr>
          <a:xfrm>
            <a:off x="5138136" y="163046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更好的硬體設備來儲存和傳輸資料：如</a:t>
            </a:r>
            <a:r>
              <a:rPr lang="zh-TW" altLang="en-US" dirty="0">
                <a:solidFill>
                  <a:srgbClr val="0432FF"/>
                </a:solidFill>
              </a:rPr>
              <a:t>租用雲端的儲存空間與運算能力</a:t>
            </a:r>
          </a:p>
        </p:txBody>
      </p:sp>
    </p:spTree>
    <p:extLst>
      <p:ext uri="{BB962C8B-B14F-4D97-AF65-F5344CB8AC3E}">
        <p14:creationId xmlns:p14="http://schemas.microsoft.com/office/powerpoint/2010/main" val="338397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9-3</a:t>
            </a:r>
            <a:r>
              <a:rPr kumimoji="1" lang="zh-TW" altLang="en-US" dirty="0"/>
              <a:t>　資料取得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自己發問卷、搜集與整理</a:t>
            </a:r>
          </a:p>
          <a:p>
            <a:r>
              <a:rPr lang="zh-TW" altLang="en-US" dirty="0"/>
              <a:t>資料量非常</a:t>
            </a:r>
            <a:r>
              <a:rPr lang="zh-TW" altLang="en-US" dirty="0" smtClean="0"/>
              <a:t>大（人工</a:t>
            </a:r>
            <a:r>
              <a:rPr lang="zh-TW" altLang="en-US" dirty="0"/>
              <a:t>輸入不太可行</a:t>
            </a:r>
            <a:r>
              <a:rPr lang="zh-TW" altLang="en-US" dirty="0" smtClean="0"/>
              <a:t>時？）</a:t>
            </a:r>
            <a:r>
              <a:rPr lang="zh-TW" altLang="en-US" dirty="0" smtClean="0">
                <a:solidFill>
                  <a:srgbClr val="FF0000"/>
                </a:solidFill>
              </a:rPr>
              <a:t>開放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B7BEB4B-FDCC-514F-8211-E081E4271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185192"/>
            <a:ext cx="6653436" cy="36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83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9-3</a:t>
            </a:r>
            <a:r>
              <a:rPr kumimoji="1" lang="zh-TW" altLang="en-US" dirty="0"/>
              <a:t>　資料取得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網路</a:t>
            </a:r>
            <a:r>
              <a:rPr lang="zh-TW" altLang="en-US" dirty="0" smtClean="0">
                <a:solidFill>
                  <a:srgbClr val="FF0000"/>
                </a:solidFill>
              </a:rPr>
              <a:t>爬蟲</a:t>
            </a:r>
            <a:r>
              <a:rPr lang="zh-TW" altLang="en-US" dirty="0" smtClean="0"/>
              <a:t>（</a:t>
            </a:r>
            <a:r>
              <a:rPr lang="en" altLang="zh-TW" dirty="0" smtClean="0"/>
              <a:t>Web </a:t>
            </a:r>
            <a:r>
              <a:rPr lang="en" altLang="zh-TW" dirty="0"/>
              <a:t>Crawler</a:t>
            </a:r>
            <a:r>
              <a:rPr lang="en-US" altLang="zh-TW" dirty="0"/>
              <a:t>,</a:t>
            </a:r>
            <a:r>
              <a:rPr lang="en" altLang="zh-TW" dirty="0"/>
              <a:t> </a:t>
            </a:r>
            <a:r>
              <a:rPr lang="zh-TW" altLang="en-US" dirty="0"/>
              <a:t>簡稱</a:t>
            </a:r>
            <a:r>
              <a:rPr lang="zh-TW" altLang="en-US" dirty="0" smtClean="0">
                <a:solidFill>
                  <a:srgbClr val="FF0000"/>
                </a:solidFill>
              </a:rPr>
              <a:t>爬蟲</a:t>
            </a:r>
            <a:r>
              <a:rPr lang="zh-TW" altLang="en-US" dirty="0" smtClean="0"/>
              <a:t>）是</a:t>
            </a:r>
            <a:r>
              <a:rPr lang="zh-TW" altLang="en-US" dirty="0"/>
              <a:t>一種用來「爬」過網際網路，並將沿路看到的資料記錄下來的</a:t>
            </a:r>
            <a:r>
              <a:rPr lang="zh-TW" altLang="en-US" dirty="0">
                <a:solidFill>
                  <a:srgbClr val="FF0000"/>
                </a:solidFill>
              </a:rPr>
              <a:t>程式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如搜尋引擎已經先用爬蟲，把網頁的內容「爬」下來，做成目錄供我們搜尋。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69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9-4</a:t>
            </a:r>
            <a:r>
              <a:rPr kumimoji="1" lang="zh-TW" altLang="en-US" dirty="0"/>
              <a:t>　資料處理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="" xmlns:a16="http://schemas.microsoft.com/office/drawing/2014/main" id="{4792B7E3-657C-0649-B832-0A009BF9124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3959352" cy="4824536"/>
          </a:xfrm>
        </p:spPr>
        <p:txBody>
          <a:bodyPr/>
          <a:lstStyle/>
          <a:p>
            <a:r>
              <a:rPr lang="zh-TW" altLang="en-US" dirty="0"/>
              <a:t>資料清理</a:t>
            </a:r>
          </a:p>
          <a:p>
            <a:pPr lvl="1"/>
            <a:r>
              <a:rPr lang="zh-TW" altLang="en-US" dirty="0"/>
              <a:t>去除不要的「欄位」</a:t>
            </a:r>
            <a:endParaRPr lang="en-US" altLang="zh-TW" dirty="0"/>
          </a:p>
          <a:p>
            <a:pPr lvl="2"/>
            <a:r>
              <a:rPr lang="zh-TW" altLang="en-US" dirty="0" smtClean="0"/>
              <a:t>欄位（如</a:t>
            </a:r>
            <a:r>
              <a:rPr lang="en" altLang="zh-TW" dirty="0"/>
              <a:t>pm10</a:t>
            </a:r>
            <a:r>
              <a:rPr lang="zh-TW" altLang="en" dirty="0"/>
              <a:t>、</a:t>
            </a:r>
            <a:r>
              <a:rPr lang="en" altLang="zh-TW" dirty="0"/>
              <a:t>pm1</a:t>
            </a:r>
            <a:r>
              <a:rPr lang="zh-TW" altLang="en" dirty="0"/>
              <a:t>、</a:t>
            </a:r>
            <a:r>
              <a:rPr lang="en" altLang="zh-TW" dirty="0"/>
              <a:t>co2</a:t>
            </a:r>
            <a:r>
              <a:rPr lang="zh-TW" altLang="en" dirty="0"/>
              <a:t>、</a:t>
            </a:r>
            <a:r>
              <a:rPr lang="en" altLang="zh-TW" dirty="0" err="1"/>
              <a:t>hcho</a:t>
            </a:r>
            <a:r>
              <a:rPr lang="zh-TW" altLang="en" dirty="0"/>
              <a:t>、</a:t>
            </a:r>
            <a:r>
              <a:rPr lang="en" altLang="zh-TW" dirty="0" err="1"/>
              <a:t>tvoc</a:t>
            </a:r>
            <a:r>
              <a:rPr lang="zh-TW" altLang="en" dirty="0"/>
              <a:t>、</a:t>
            </a:r>
            <a:r>
              <a:rPr lang="en" altLang="zh-TW" dirty="0" smtClean="0"/>
              <a:t>co</a:t>
            </a:r>
            <a:r>
              <a:rPr lang="zh-TW" altLang="en-US" dirty="0" smtClean="0"/>
              <a:t>）沒有資料（如</a:t>
            </a:r>
            <a:r>
              <a:rPr lang="zh-TW" altLang="en-US" dirty="0"/>
              <a:t>沒有安裝對應的感測</a:t>
            </a:r>
            <a:r>
              <a:rPr lang="zh-TW" altLang="en-US" dirty="0" smtClean="0"/>
              <a:t>器）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5557364F-A5FF-E541-9A95-64B42BC8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88" y="1600200"/>
            <a:ext cx="4181794" cy="396240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="" xmlns:a16="http://schemas.microsoft.com/office/drawing/2014/main" id="{19C5D60C-27EB-B343-AEC6-217FC97D9C69}"/>
              </a:ext>
            </a:extLst>
          </p:cNvPr>
          <p:cNvSpPr/>
          <p:nvPr/>
        </p:nvSpPr>
        <p:spPr>
          <a:xfrm>
            <a:off x="4953000" y="3581400"/>
            <a:ext cx="3886200" cy="1905000"/>
          </a:xfrm>
          <a:prstGeom prst="roundRect">
            <a:avLst/>
          </a:prstGeom>
          <a:noFill/>
          <a:ln>
            <a:solidFill>
              <a:srgbClr val="E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3947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ECAEEA9-712D-FA49-B087-587A7F76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13" y="3818959"/>
            <a:ext cx="8346948" cy="30416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9-4</a:t>
            </a:r>
            <a:r>
              <a:rPr kumimoji="1" lang="zh-TW" altLang="en-US" dirty="0"/>
              <a:t>　資料處理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01452"/>
            <a:ext cx="4528084" cy="1835086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去除「異常」的資料</a:t>
            </a:r>
            <a:endParaRPr lang="en-US" altLang="zh-TW" sz="2800" dirty="0"/>
          </a:p>
          <a:p>
            <a:pPr lvl="1"/>
            <a:r>
              <a:rPr lang="zh-TW" altLang="en-US" sz="2400" dirty="0"/>
              <a:t>如儀器故障</a:t>
            </a:r>
          </a:p>
          <a:p>
            <a:pPr lvl="1"/>
            <a:r>
              <a:rPr lang="zh-TW" altLang="en-US" sz="2400" dirty="0"/>
              <a:t>填寫問卷答非所問</a:t>
            </a:r>
          </a:p>
          <a:p>
            <a:endParaRPr lang="zh-TW" altLang="en-US" sz="2800" dirty="0"/>
          </a:p>
          <a:p>
            <a:endParaRPr kumimoji="1" lang="zh-TW" altLang="en-US" sz="2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="" xmlns:a16="http://schemas.microsoft.com/office/drawing/2014/main" id="{F3E84CA5-B816-A24F-84BA-6864B7525306}"/>
              </a:ext>
            </a:extLst>
          </p:cNvPr>
          <p:cNvSpPr txBox="1">
            <a:spLocks/>
          </p:cNvSpPr>
          <p:nvPr/>
        </p:nvSpPr>
        <p:spPr>
          <a:xfrm>
            <a:off x="4565073" y="1383557"/>
            <a:ext cx="4568952" cy="2244824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75000"/>
              <a:buFont typeface="Wingdings"/>
              <a:buChar char=""/>
              <a:defRPr kumimoji="0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3"/>
              </a:buClr>
              <a:buSzPct val="7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4"/>
              </a:buClr>
              <a:buSzPct val="6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/>
              <a:t>去除最高、最低的一些值</a:t>
            </a:r>
            <a:endParaRPr lang="en-US" altLang="zh-TW" sz="2800" dirty="0"/>
          </a:p>
          <a:p>
            <a:pPr lvl="1"/>
            <a:r>
              <a:rPr lang="zh-TW" altLang="en-US" sz="2400" dirty="0"/>
              <a:t>因為極端值很可能是異常值</a:t>
            </a:r>
          </a:p>
          <a:p>
            <a:pPr lvl="2"/>
            <a:r>
              <a:rPr lang="zh-TW" altLang="en-US" dirty="0"/>
              <a:t>如人的體重值為</a:t>
            </a:r>
            <a:r>
              <a:rPr lang="en-US" altLang="zh-TW" dirty="0"/>
              <a:t>500</a:t>
            </a:r>
            <a:r>
              <a:rPr lang="zh-TW" altLang="en-US" dirty="0"/>
              <a:t>公斤</a:t>
            </a:r>
            <a:endParaRPr lang="en-US" altLang="zh-TW" dirty="0"/>
          </a:p>
          <a:p>
            <a:pPr lvl="2"/>
            <a:r>
              <a:rPr lang="zh-TW" altLang="en-US" dirty="0"/>
              <a:t>如多位評審分數中去除最高及最低</a:t>
            </a:r>
            <a:r>
              <a:rPr lang="zh-TW" altLang="en-US" dirty="0" smtClean="0"/>
              <a:t>分（可能</a:t>
            </a:r>
            <a:r>
              <a:rPr lang="zh-TW" altLang="en-US"/>
              <a:t>太</a:t>
            </a:r>
            <a:r>
              <a:rPr lang="zh-TW" altLang="en-US" smtClean="0"/>
              <a:t>偏頗）</a:t>
            </a:r>
            <a:endParaRPr lang="en-US" altLang="zh-TW" dirty="0"/>
          </a:p>
          <a:p>
            <a:endParaRPr lang="zh-TW" altLang="en-US" sz="2800" dirty="0"/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1712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9-4</a:t>
            </a:r>
            <a:r>
              <a:rPr kumimoji="1" lang="zh-TW" altLang="en-US" dirty="0"/>
              <a:t>　資料處理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是不是看到「不正常」的值就該去除呢？</a:t>
            </a:r>
          </a:p>
          <a:p>
            <a:pPr lvl="1"/>
            <a:r>
              <a:rPr lang="zh-TW" altLang="en-US" dirty="0"/>
              <a:t>如篩檢罕見疾病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42981EC-EDEC-8441-AC57-0C89D2C7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48000"/>
            <a:ext cx="6400800" cy="33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5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資料視覺化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資料視覺化</a:t>
            </a:r>
            <a:r>
              <a:rPr lang="zh-TW" altLang="en-US" dirty="0"/>
              <a:t>（</a:t>
            </a:r>
            <a:r>
              <a:rPr lang="en" altLang="zh-TW" dirty="0"/>
              <a:t>Data Visualization</a:t>
            </a:r>
            <a:r>
              <a:rPr lang="zh-TW" altLang="en" dirty="0"/>
              <a:t>）</a:t>
            </a:r>
            <a:r>
              <a:rPr lang="zh-TW" altLang="en-US" dirty="0"/>
              <a:t>指的是用視覺的方式呈現資料，讓我們能夠辨別數據的趨勢、規律和關聯性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3E50210-2582-A244-8951-F0FE17C3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15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9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好的資料視覺化圖表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7EB384E-3108-244E-A0A8-D787C0CF3B60}"/>
              </a:ext>
            </a:extLst>
          </p:cNvPr>
          <p:cNvSpPr/>
          <p:nvPr/>
        </p:nvSpPr>
        <p:spPr>
          <a:xfrm>
            <a:off x="612648" y="1231750"/>
            <a:ext cx="5635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432FF"/>
                </a:solidFill>
                <a:latin typeface="Helvetica" pitchFamily="2" charset="0"/>
              </a:rPr>
              <a:t>平均每分鐘有</a:t>
            </a:r>
            <a:r>
              <a:rPr lang="en-US" altLang="zh-TW" sz="2000" dirty="0">
                <a:solidFill>
                  <a:srgbClr val="0432FF"/>
                </a:solidFill>
                <a:latin typeface="Times" pitchFamily="2" charset="0"/>
              </a:rPr>
              <a:t>7.3</a:t>
            </a:r>
            <a:r>
              <a:rPr lang="zh-TW" altLang="en-US" sz="2000" dirty="0">
                <a:solidFill>
                  <a:srgbClr val="0432FF"/>
                </a:solidFill>
                <a:latin typeface="Helvetica" pitchFamily="2" charset="0"/>
              </a:rPr>
              <a:t>個新生兒誕生，而且</a:t>
            </a:r>
            <a:r>
              <a:rPr lang="en-US" altLang="zh-TW" sz="2000" dirty="0">
                <a:solidFill>
                  <a:srgbClr val="0432FF"/>
                </a:solidFill>
                <a:latin typeface="Helvetica" pitchFamily="2" charset="0"/>
              </a:rPr>
              <a:t/>
            </a:r>
            <a:br>
              <a:rPr lang="en-US" altLang="zh-TW" sz="2000" dirty="0">
                <a:solidFill>
                  <a:srgbClr val="0432FF"/>
                </a:solidFill>
                <a:latin typeface="Helvetica" pitchFamily="2" charset="0"/>
              </a:rPr>
            </a:br>
            <a:r>
              <a:rPr lang="zh-TW" altLang="en-US" sz="2000" dirty="0" smtClean="0">
                <a:solidFill>
                  <a:srgbClr val="0432FF"/>
                </a:solidFill>
                <a:latin typeface="Helvetica" pitchFamily="2" charset="0"/>
              </a:rPr>
              <a:t>夜晚（藍色）生產</a:t>
            </a:r>
            <a:r>
              <a:rPr lang="zh-TW" altLang="en-US" sz="2000" dirty="0">
                <a:solidFill>
                  <a:srgbClr val="0432FF"/>
                </a:solidFill>
                <a:latin typeface="Helvetica" pitchFamily="2" charset="0"/>
              </a:rPr>
              <a:t>的人數比</a:t>
            </a:r>
            <a:r>
              <a:rPr lang="zh-TW" altLang="en-US" sz="2000" dirty="0" smtClean="0">
                <a:solidFill>
                  <a:srgbClr val="0432FF"/>
                </a:solidFill>
                <a:latin typeface="Helvetica" pitchFamily="2" charset="0"/>
              </a:rPr>
              <a:t>白天（橘色）少</a:t>
            </a:r>
            <a:r>
              <a:rPr lang="zh-TW" altLang="en-US" sz="2000" dirty="0">
                <a:solidFill>
                  <a:srgbClr val="0432FF"/>
                </a:solidFill>
                <a:latin typeface="Helvetica" pitchFamily="2" charset="0"/>
              </a:rPr>
              <a:t>很多</a:t>
            </a:r>
            <a:endParaRPr lang="zh-TW" altLang="en-US" sz="2000" dirty="0">
              <a:solidFill>
                <a:srgbClr val="0432FF"/>
              </a:solidFill>
              <a:effectLst/>
              <a:latin typeface="Helvetica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3C335A96-507A-DA43-85C8-90156127085A}"/>
              </a:ext>
            </a:extLst>
          </p:cNvPr>
          <p:cNvSpPr/>
          <p:nvPr/>
        </p:nvSpPr>
        <p:spPr>
          <a:xfrm>
            <a:off x="6772230" y="5252085"/>
            <a:ext cx="20817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432FF"/>
                </a:solidFill>
                <a:latin typeface="Helvetica" pitchFamily="2" charset="0"/>
              </a:rPr>
              <a:t>最高峰是早上八點</a:t>
            </a:r>
            <a:r>
              <a:rPr lang="zh-TW" altLang="en-US" dirty="0">
                <a:solidFill>
                  <a:srgbClr val="0432FF"/>
                </a:solidFill>
              </a:rPr>
              <a:t>，</a:t>
            </a:r>
            <a:endParaRPr lang="en-US" altLang="zh-TW" dirty="0">
              <a:solidFill>
                <a:srgbClr val="0432FF"/>
              </a:solidFill>
            </a:endParaRPr>
          </a:p>
          <a:p>
            <a:r>
              <a:rPr lang="zh-TW" altLang="en-US" dirty="0">
                <a:solidFill>
                  <a:srgbClr val="0432FF"/>
                </a:solidFill>
              </a:rPr>
              <a:t>因為剖腹產的時間是從每天早上八點開始</a:t>
            </a:r>
          </a:p>
          <a:p>
            <a:endParaRPr lang="zh-TW" altLang="en-US" dirty="0">
              <a:solidFill>
                <a:srgbClr val="0432FF"/>
              </a:solidFill>
              <a:effectLst/>
              <a:latin typeface="Helvetica" pitchFamily="2" charset="0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="" xmlns:a16="http://schemas.microsoft.com/office/drawing/2014/main" id="{3399F76C-852A-6744-BC47-F4377D5E352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81200" y="2057400"/>
            <a:ext cx="4367245" cy="44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8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</a:t>
            </a:r>
            <a:r>
              <a:rPr kumimoji="1" lang="en-US" altLang="zh-TW" dirty="0"/>
              <a:t>9</a:t>
            </a:r>
            <a:r>
              <a:rPr kumimoji="1" lang="zh-TW" altLang="en-US" dirty="0"/>
              <a:t>章　資料科學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/>
              <a:t>2015</a:t>
            </a:r>
            <a:r>
              <a:rPr lang="zh-TW" altLang="en-US" b="0" dirty="0"/>
              <a:t>年</a:t>
            </a:r>
            <a:r>
              <a:rPr lang="en-US" altLang="zh-TW" b="0" dirty="0"/>
              <a:t>4</a:t>
            </a:r>
            <a:r>
              <a:rPr lang="zh-TW" altLang="en-US" b="0" dirty="0"/>
              <a:t>月，美國國家標準技術研究所（</a:t>
            </a:r>
            <a:r>
              <a:rPr lang="en-US" altLang="zh-TW" b="0" dirty="0"/>
              <a:t>NIST</a:t>
            </a:r>
            <a:r>
              <a:rPr lang="zh-TW" altLang="en-US" b="0" dirty="0"/>
              <a:t>）將「資料科學」列為第四個科學典範（理論科學、實驗科學、計算科學與資料科學）。本章將從資料科學的角度出發，介紹如何做資料處理及分析。處在巨量資料的年代，我們也來當個小小「資料分析師」吧！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圖表類型：直方圖</a:t>
            </a:r>
            <a:r>
              <a:rPr lang="en-US" altLang="zh-TW" dirty="0"/>
              <a:t> vs. </a:t>
            </a:r>
            <a:r>
              <a:rPr lang="zh-TW" altLang="en-US" dirty="0"/>
              <a:t>長條圖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直方圖和長條圖長得很像，但是不同用途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32EDDBF-D2A6-1848-9688-135294F2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101042"/>
            <a:ext cx="7010400" cy="18175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34ED801-7C35-DF41-A31D-C86768BB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072542"/>
            <a:ext cx="6105032" cy="30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81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圖表類型：圓餅圖或甜甜圈圖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長得像，用途也一樣</a:t>
            </a:r>
            <a:endParaRPr lang="en-US" altLang="zh-TW" dirty="0"/>
          </a:p>
          <a:p>
            <a:r>
              <a:rPr lang="zh-TW" altLang="en-US" dirty="0"/>
              <a:t>同一屬性在不同資料中</a:t>
            </a:r>
            <a:r>
              <a:rPr lang="zh-TW" altLang="en-US" dirty="0">
                <a:solidFill>
                  <a:srgbClr val="FF0000"/>
                </a:solidFill>
              </a:rPr>
              <a:t>所佔的比例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7A95E7B-6607-BA46-AD1C-CB0C439F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819400"/>
            <a:ext cx="7918704" cy="36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73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圖表類型：折線圖</a:t>
            </a:r>
            <a:r>
              <a:rPr lang="en-US" altLang="zh-TW" dirty="0"/>
              <a:t> vs. </a:t>
            </a:r>
            <a:r>
              <a:rPr lang="zh-TW" altLang="en-US" dirty="0"/>
              <a:t>直方圖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長得不像，用途一樣</a:t>
            </a:r>
            <a:endParaRPr lang="en-US" altLang="zh-TW" dirty="0"/>
          </a:p>
          <a:p>
            <a:r>
              <a:rPr lang="zh-TW" altLang="en-US" dirty="0"/>
              <a:t>表示資料的</a:t>
            </a:r>
            <a:r>
              <a:rPr lang="zh-TW" altLang="en-US" dirty="0">
                <a:solidFill>
                  <a:srgbClr val="FF0000"/>
                </a:solidFill>
              </a:rPr>
              <a:t>變動趨勢</a:t>
            </a:r>
            <a:r>
              <a:rPr lang="zh-TW" altLang="en-US" dirty="0"/>
              <a:t>，都適合呈現連續的數值資料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3B07D6E-2367-914E-8788-BD9856C3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61" y="3026356"/>
            <a:ext cx="7146878" cy="36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85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圖表類型：散佈圖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所有的點撒在圖上</a:t>
            </a:r>
            <a:endParaRPr lang="en-US" altLang="zh-TW" dirty="0"/>
          </a:p>
          <a:p>
            <a:r>
              <a:rPr lang="zh-TW" altLang="en-US" dirty="0"/>
              <a:t>資料是否有明顯的「分群」或是「異常值」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7EC51325-9FE5-EA44-926D-7D446DB7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52800"/>
            <a:ext cx="7315200" cy="25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79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97F7765-E550-3640-A4EA-5275310BB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5D9C4D13-9281-0F45-9AF8-B35DA16F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7391400" cy="5184916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0FEE7765-2BD5-ED4E-A7DB-50BFA2012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713511"/>
            <a:ext cx="723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散佈圖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BE9BFCF7-3460-6A48-B46E-1984D735C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867400"/>
            <a:ext cx="6096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7551E401-7B62-A441-B8F0-A95E5862A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60665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05A76353-5802-DA46-9E69-B5CCB92182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51" y="12954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2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00E35A4B-6EBD-D149-BC47-DA2D0061EAC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22133"/>
            <a:ext cx="8153400" cy="480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524000"/>
            <a:ext cx="783218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77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9-1</a:t>
            </a:r>
            <a:r>
              <a:rPr lang="zh-TW" altLang="en-US" dirty="0"/>
              <a:t>　資料科學的概念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資料科學</a:t>
            </a:r>
            <a:r>
              <a:rPr lang="zh-TW" altLang="en-US" dirty="0"/>
              <a:t>（</a:t>
            </a:r>
            <a:r>
              <a:rPr lang="en" altLang="zh-TW" dirty="0"/>
              <a:t>Data Science</a:t>
            </a:r>
            <a:r>
              <a:rPr lang="zh-TW" altLang="en" dirty="0"/>
              <a:t>）</a:t>
            </a:r>
            <a:r>
              <a:rPr lang="zh-TW" altLang="en-US" dirty="0"/>
              <a:t>：與「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r>
              <a:rPr lang="zh-TW" altLang="en-US" dirty="0"/>
              <a:t>」（</a:t>
            </a:r>
            <a:r>
              <a:rPr lang="en" altLang="zh-TW" dirty="0"/>
              <a:t>Data</a:t>
            </a:r>
            <a:r>
              <a:rPr lang="zh-TW" altLang="en" dirty="0"/>
              <a:t>）</a:t>
            </a:r>
            <a:r>
              <a:rPr lang="zh-TW" altLang="en-US" dirty="0"/>
              <a:t>有關的「科學」</a:t>
            </a:r>
            <a:endParaRPr lang="en-US" altLang="zh-TW" dirty="0"/>
          </a:p>
          <a:p>
            <a:pPr lvl="1"/>
            <a:r>
              <a:rPr lang="zh-TW" altLang="en-US" dirty="0"/>
              <a:t>結合很多相關技術，從數據中取得「</a:t>
            </a:r>
            <a:r>
              <a:rPr lang="zh-TW" altLang="en-US" dirty="0">
                <a:solidFill>
                  <a:srgbClr val="FF0000"/>
                </a:solidFill>
              </a:rPr>
              <a:t>知識</a:t>
            </a:r>
            <a:r>
              <a:rPr lang="zh-TW" altLang="en-US" dirty="0"/>
              <a:t>」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D97705C-88E6-E74D-BE83-D77AEF04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895600"/>
            <a:ext cx="3810000" cy="39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9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資料處理與分析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原始資料經過整理後稱為</a:t>
            </a:r>
            <a:r>
              <a:rPr lang="zh-TW" altLang="en-US" dirty="0">
                <a:solidFill>
                  <a:srgbClr val="FF0000"/>
                </a:solidFill>
              </a:rPr>
              <a:t>資訊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從這些資訊中分析出來的訊息，稱為</a:t>
            </a:r>
            <a:r>
              <a:rPr lang="zh-TW" altLang="en-US" dirty="0">
                <a:solidFill>
                  <a:srgbClr val="FF0000"/>
                </a:solidFill>
              </a:rPr>
              <a:t>知識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4DBF688-99C9-CA47-85CE-2446C8A8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819400"/>
            <a:ext cx="8798052" cy="22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5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68B0F23-FAF0-3245-B351-9BDBFCCC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資料處理與分析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6EE7DE0-7946-3544-81D2-8C45C110B13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資料處理就是「處理」資料；至於要「怎麼」處理、處理成「什麼樣子」，就要根據「接下來要怎麼分析」來決定</a:t>
            </a:r>
            <a:endParaRPr lang="en-US" altLang="zh-TW" dirty="0"/>
          </a:p>
          <a:p>
            <a:pPr lvl="1"/>
            <a:r>
              <a:rPr lang="zh-TW" altLang="en-US" dirty="0"/>
              <a:t>為了挑選班上的運動選手</a:t>
            </a:r>
            <a:endParaRPr lang="en-US" altLang="zh-TW" dirty="0"/>
          </a:p>
          <a:p>
            <a:pPr lvl="1"/>
            <a:r>
              <a:rPr lang="zh-TW" altLang="en-US" dirty="0"/>
              <a:t>就要</a:t>
            </a:r>
            <a:r>
              <a:rPr lang="zh-TW" altLang="en-US" dirty="0">
                <a:solidFill>
                  <a:srgbClr val="FF0000"/>
                </a:solidFill>
              </a:rPr>
              <a:t>分析</a:t>
            </a:r>
            <a:r>
              <a:rPr lang="zh-TW" altLang="en-US" dirty="0"/>
              <a:t>運動成績的</a:t>
            </a:r>
            <a:r>
              <a:rPr lang="zh-TW" altLang="en-US" u="sng" dirty="0"/>
              <a:t>排名</a:t>
            </a:r>
            <a:endParaRPr lang="en-US" altLang="zh-TW" u="sng" dirty="0"/>
          </a:p>
          <a:p>
            <a:pPr lvl="1"/>
            <a:r>
              <a:rPr lang="zh-TW" altLang="en-US" dirty="0"/>
              <a:t>先要</a:t>
            </a:r>
            <a:r>
              <a:rPr lang="zh-TW" altLang="en-US" dirty="0">
                <a:solidFill>
                  <a:srgbClr val="FF0000"/>
                </a:solidFill>
              </a:rPr>
              <a:t>處理</a:t>
            </a:r>
            <a:r>
              <a:rPr lang="zh-TW" altLang="en-US" dirty="0"/>
              <a:t>運動成績的</a:t>
            </a:r>
            <a:r>
              <a:rPr lang="zh-TW" altLang="en-US" u="sng" dirty="0"/>
              <a:t>總分或平均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EFC8B79F-CC4D-5240-BFAB-3E761378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22" y="4625729"/>
            <a:ext cx="8015556" cy="21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鐵人三項的比賽成績進行排名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72C0275E-3D80-DA42-A926-FD1B0609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9144000" cy="26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55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鐵人三項的比賽成績進行排名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資訊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F3CD853-14D3-FA42-AFD9-D35D43D2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9144000" cy="26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7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鐵人三項的比賽成績進行排名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分析後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A5F2B01-6AB6-E544-932A-AE11EF0F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28469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DB984690-70A5-1B47-BCCF-819626FD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847999"/>
            <a:ext cx="6400800" cy="16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28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14529</TotalTime>
  <Words>919</Words>
  <Application>Microsoft Office PowerPoint</Application>
  <PresentationFormat>如螢幕大小 (4:3)</PresentationFormat>
  <Paragraphs>100</Paragraphs>
  <Slides>36</Slides>
  <Notes>0</Notes>
  <HiddenSlides>3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37" baseType="lpstr">
      <vt:lpstr>04E78Sample</vt:lpstr>
      <vt:lpstr>第09章　資料科學</vt:lpstr>
      <vt:lpstr>第9章　資料科學</vt:lpstr>
      <vt:lpstr>第9章　資料科學</vt:lpstr>
      <vt:lpstr>9-1　資料科學的概念</vt:lpstr>
      <vt:lpstr>資料處理與分析</vt:lpstr>
      <vt:lpstr>資料處理與分析</vt:lpstr>
      <vt:lpstr>鐵人三項的比賽成績進行排名</vt:lpstr>
      <vt:lpstr>鐵人三項的比賽成績進行排名</vt:lpstr>
      <vt:lpstr>鐵人三項的比賽成績進行排名</vt:lpstr>
      <vt:lpstr>資料儲存方式</vt:lpstr>
      <vt:lpstr>常見的資料格式CSV</vt:lpstr>
      <vt:lpstr>常見的資料格式CSV</vt:lpstr>
      <vt:lpstr>常見的資料格式JSON</vt:lpstr>
      <vt:lpstr>開放資料平台</vt:lpstr>
      <vt:lpstr>9-2 巨量資料的概念</vt:lpstr>
      <vt:lpstr>物聯網與巨量資料的關係</vt:lpstr>
      <vt:lpstr>網路行為產生巨量資料</vt:lpstr>
      <vt:lpstr>巨量資料處理及分析實例</vt:lpstr>
      <vt:lpstr>巨量資料處理及分析實例</vt:lpstr>
      <vt:lpstr>巨量資料的分析實例-推薦</vt:lpstr>
      <vt:lpstr>巨量資料的分析實例-推薦</vt:lpstr>
      <vt:lpstr>巨量資料的挑戰</vt:lpstr>
      <vt:lpstr>9-3　資料取得</vt:lpstr>
      <vt:lpstr>9-3　資料取得</vt:lpstr>
      <vt:lpstr>9-4　資料處理</vt:lpstr>
      <vt:lpstr>9-4　資料處理</vt:lpstr>
      <vt:lpstr>9-4　資料處理</vt:lpstr>
      <vt:lpstr>資料視覺化</vt:lpstr>
      <vt:lpstr>好的資料視覺化圖表</vt:lpstr>
      <vt:lpstr>圖表類型：直方圖 vs. 長條圖</vt:lpstr>
      <vt:lpstr>圖表類型：圓餅圖或甜甜圈圖</vt:lpstr>
      <vt:lpstr>圖表類型：折線圖 vs. 直方圖</vt:lpstr>
      <vt:lpstr>圖表類型：散佈圖</vt:lpstr>
      <vt:lpstr>PowerPoint 簡報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473</cp:revision>
  <cp:lastPrinted>2019-03-05T08:07:49Z</cp:lastPrinted>
  <dcterms:created xsi:type="dcterms:W3CDTF">2012-12-17T09:47:55Z</dcterms:created>
  <dcterms:modified xsi:type="dcterms:W3CDTF">2021-06-24T03:25:06Z</dcterms:modified>
</cp:coreProperties>
</file>